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53.jpeg" ContentType="image/jpeg"/>
  <Override PartName="/ppt/media/image1.jpeg" ContentType="image/jpeg"/>
  <Override PartName="/ppt/media/image17.jpeg" ContentType="image/jpeg"/>
  <Override PartName="/ppt/media/image3.png" ContentType="image/png"/>
  <Override PartName="/ppt/media/image54.jpeg" ContentType="image/jpeg"/>
  <Override PartName="/ppt/media/image2.jpeg" ContentType="image/jpeg"/>
  <Override PartName="/ppt/media/image4.png" ContentType="image/png"/>
  <Override PartName="/ppt/media/image5.jpeg" ContentType="image/jpeg"/>
  <Override PartName="/ppt/media/image7.png" ContentType="image/png"/>
  <Override PartName="/ppt/media/image8.jpeg" ContentType="image/jpeg"/>
  <Override PartName="/ppt/media/image6.png" ContentType="image/png"/>
  <Override PartName="/ppt/media/image34.jpeg" ContentType="image/jpeg"/>
  <Override PartName="/ppt/media/image9.png" ContentType="image/png"/>
  <Override PartName="/ppt/media/image51.jpeg" ContentType="image/jpeg"/>
  <Override PartName="/ppt/media/image10.png" ContentType="image/png"/>
  <Override PartName="/ppt/media/image29.jpeg" ContentType="image/jpeg"/>
  <Override PartName="/ppt/media/image11.jpeg" ContentType="image/jpeg"/>
  <Override PartName="/ppt/media/image12.png" ContentType="image/png"/>
  <Override PartName="/ppt/media/image13.png" ContentType="image/png"/>
  <Override PartName="/ppt/media/image46.jpeg" ContentType="image/jpeg"/>
  <Override PartName="/ppt/media/image14.jpeg" ContentType="image/jpeg"/>
  <Override PartName="/ppt/media/image15.png" ContentType="image/png"/>
  <Override PartName="/ppt/media/image35.jpeg" ContentType="image/jpeg"/>
  <Override PartName="/ppt/media/image16.png" ContentType="image/png"/>
  <Override PartName="/ppt/media/image18.png" ContentType="image/png"/>
  <Override PartName="/ppt/media/image52.jpeg" ContentType="image/jpeg"/>
  <Override PartName="/ppt/media/image19.png" ContentType="image/png"/>
  <Override PartName="/ppt/media/image20.jpeg" ContentType="image/jpeg"/>
  <Override PartName="/ppt/media/image21.jpeg" ContentType="image/jpeg"/>
  <Override PartName="/ppt/media/image22.jpeg" ContentType="image/jpeg"/>
  <Override PartName="/ppt/media/image23.png" ContentType="image/png"/>
  <Override PartName="/ppt/media/image24.png" ContentType="image/png"/>
  <Override PartName="/ppt/media/image25.jpeg" ContentType="image/jpeg"/>
  <Override PartName="/ppt/media/image26.jpeg" ContentType="image/jpeg"/>
  <Override PartName="/ppt/media/image37.png" ContentType="image/png"/>
  <Override PartName="/ppt/media/image27.jpeg" ContentType="image/jpeg"/>
  <Override PartName="/ppt/media/image47.png" ContentType="image/png"/>
  <Override PartName="/ppt/media/image28.jpeg" ContentType="image/jpeg"/>
  <Override PartName="/ppt/media/image30.png" ContentType="image/png"/>
  <Override PartName="/ppt/media/image41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6.jpeg" ContentType="image/jpeg"/>
  <Override PartName="/ppt/media/image38.jpeg" ContentType="image/jpeg"/>
  <Override PartName="/ppt/media/image45.png" ContentType="image/png"/>
  <Override PartName="/ppt/media/image39.jpeg" ContentType="image/jpeg"/>
  <Override PartName="/ppt/media/image40.jpeg" ContentType="image/jpeg"/>
  <Override PartName="/ppt/media/image42.jpeg" ContentType="image/jpeg"/>
  <Override PartName="/ppt/media/image43.png" ContentType="image/png"/>
  <Override PartName="/ppt/media/image44.jpeg" ContentType="image/jpeg"/>
  <Override PartName="/ppt/media/image48.jpeg" ContentType="image/jpeg"/>
  <Override PartName="/ppt/media/image49.png" ContentType="image/png"/>
  <Override PartName="/ppt/media/image5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lt-LT" sz="4400" spc="-1" strike="noStrike">
                <a:latin typeface="Arial"/>
              </a:rPr>
              <a:t>Spustelėjus tempti lapą ar keisti jo dydį</a:t>
            </a:r>
            <a:endParaRPr b="0" lang="lt-LT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lt-LT" sz="2000" spc="-1" strike="noStrike">
                <a:latin typeface="Arial"/>
              </a:rPr>
              <a:t>Spustelėjus rašyti pastabas</a:t>
            </a:r>
            <a:endParaRPr b="0" lang="lt-LT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lt-LT" sz="1400" spc="-1" strike="noStrike">
                <a:latin typeface="Times New Roman"/>
              </a:rPr>
              <a:t>&lt;puslapinė antraštė&gt;</a:t>
            </a:r>
            <a:endParaRPr b="0" lang="lt-LT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lt-LT" sz="1400" spc="-1" strike="noStrike">
                <a:latin typeface="Times New Roman"/>
              </a:rPr>
              <a:t>&lt;data ir laikas&gt;</a:t>
            </a:r>
            <a:endParaRPr b="0" lang="lt-LT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lt-LT" sz="1400" spc="-1" strike="noStrike">
                <a:latin typeface="Times New Roman"/>
              </a:rPr>
              <a:t>&lt;puslapinė poraštė&gt;</a:t>
            </a:r>
            <a:endParaRPr b="0" lang="lt-LT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9E64D030-AB3E-4B1A-968E-87054894EC1B}" type="slidenum">
              <a:rPr b="0" lang="lt-LT" sz="1400" spc="-1" strike="noStrike">
                <a:latin typeface="Times New Roman"/>
              </a:rPr>
              <a:t>&lt;numeris&gt;</a:t>
            </a:fld>
            <a:endParaRPr b="0" lang="lt-LT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lt-LT" sz="2000" spc="-1" strike="noStrike">
              <a:latin typeface="Arial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3D18FA4A-D7A5-47BB-9061-9649068CC02C}" type="slidenum">
              <a:rPr b="0" lang="en-US" sz="1200" spc="-1" strike="noStrike">
                <a:latin typeface="Times New Roman"/>
              </a:rPr>
              <a:t>&lt;numeris&gt;</a:t>
            </a:fld>
            <a:endParaRPr b="0" lang="lt-LT" sz="12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lt-LT" sz="20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67BC797-F848-486A-BB80-CEECF78C580E}" type="slidenum">
              <a:rPr b="0" lang="en-US" sz="1200" spc="-1" strike="noStrike">
                <a:latin typeface="Times New Roman"/>
              </a:rPr>
              <a:t>&lt;numeris&gt;</a:t>
            </a:fld>
            <a:endParaRPr b="0" lang="lt-LT" sz="12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lt-LT" sz="2000" spc="-1" strike="noStrike"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AEE6B72-4A85-49C5-B87A-E2694B6CA118}" type="slidenum">
              <a:rPr b="0" lang="en-US" sz="1200" spc="-1" strike="noStrike">
                <a:latin typeface="Times New Roman"/>
              </a:rPr>
              <a:t>&lt;numeris&gt;</a:t>
            </a:fld>
            <a:endParaRPr b="0" lang="lt-LT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lt-L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lt-L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lt-LT" sz="4400" spc="-1" strike="noStrike">
                <a:latin typeface="Arial"/>
              </a:rPr>
              <a:t>Pavadinimas</a:t>
            </a:r>
            <a:endParaRPr b="0" lang="lt-LT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t-LT" sz="3200" spc="-1" strike="noStrike">
                <a:latin typeface="Arial"/>
              </a:rPr>
              <a:t>Pirmas struktūros lygis</a:t>
            </a:r>
            <a:endParaRPr b="0" lang="lt-L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t-LT" sz="2800" spc="-1" strike="noStrike">
                <a:latin typeface="Arial"/>
              </a:rPr>
              <a:t>Antras struktūros lygmuo</a:t>
            </a:r>
            <a:endParaRPr b="0" lang="lt-L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t-LT" sz="2400" spc="-1" strike="noStrike">
                <a:latin typeface="Arial"/>
              </a:rPr>
              <a:t>Trečias struktūros lygmuo</a:t>
            </a:r>
            <a:endParaRPr b="0" lang="lt-L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lt-LT" sz="2000" spc="-1" strike="noStrike">
                <a:latin typeface="Arial"/>
              </a:rPr>
              <a:t>Ketvirtas struktūros lygmuo</a:t>
            </a:r>
            <a:endParaRPr b="0" lang="lt-L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t-LT" sz="2000" spc="-1" strike="noStrike">
                <a:latin typeface="Arial"/>
              </a:rPr>
              <a:t>Penktas struktūros lygmuo</a:t>
            </a:r>
            <a:endParaRPr b="0" lang="lt-L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t-LT" sz="2000" spc="-1" strike="noStrike">
                <a:latin typeface="Arial"/>
              </a:rPr>
              <a:t>Šeštas struktūros lygmuo</a:t>
            </a:r>
            <a:endParaRPr b="0" lang="lt-L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lt-LT" sz="2000" spc="-1" strike="noStrike">
                <a:latin typeface="Arial"/>
              </a:rPr>
              <a:t>Septintas struktūros lygmuo</a:t>
            </a:r>
            <a:endParaRPr b="0" lang="lt-L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hyperlink" Target="mailto:info@ltpf.lt" TargetMode="External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hyperlink" Target="http://www.proteinas.lt/" TargetMode="External"/><Relationship Id="rId3" Type="http://schemas.openxmlformats.org/officeDocument/2006/relationships/hyperlink" Target="mailto:pasienis@ltpf.lt" TargetMode="External"/><Relationship Id="rId4" Type="http://schemas.openxmlformats.org/officeDocument/2006/relationships/image" Target="../media/image26.jpeg"/><Relationship Id="rId5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hyperlink" Target="http://www.eola.lt/" TargetMode="External"/><Relationship Id="rId3" Type="http://schemas.openxmlformats.org/officeDocument/2006/relationships/hyperlink" Target="mailto:pasienis@ltpf.lt" TargetMode="External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png"/><Relationship Id="rId3" Type="http://schemas.openxmlformats.org/officeDocument/2006/relationships/image" Target="../media/image38.jpeg"/><Relationship Id="rId4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hyperlink" Target="mailto:pardavimai@lemongym.lt" TargetMode="External"/><Relationship Id="rId3" Type="http://schemas.openxmlformats.org/officeDocument/2006/relationships/image" Target="../media/image51.jpeg"/><Relationship Id="rId4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jpeg"/><Relationship Id="rId3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hyperlink" Target="mailto:pasienis@ltpf.lt" TargetMode="External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2090880" y="1687680"/>
            <a:ext cx="800964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lt-LT" sz="2400" spc="-1" strike="noStrike">
                <a:solidFill>
                  <a:srgbClr val="000000"/>
                </a:solidFill>
                <a:latin typeface="Aptos"/>
                <a:ea typeface="DejaVu Sans"/>
              </a:rPr>
              <a:t>Nacionalinė pasienio pareigūnų profesinė sąjunga</a:t>
            </a:r>
            <a:endParaRPr b="0" lang="lt-LT" sz="2400" spc="-1" strike="noStrike"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2538000" y="2841480"/>
            <a:ext cx="7115400" cy="210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lt-LT" sz="6600" spc="-1" strike="noStrike">
                <a:solidFill>
                  <a:srgbClr val="000000"/>
                </a:solidFill>
                <a:latin typeface="Aptos"/>
                <a:ea typeface="DejaVu Sans"/>
              </a:rPr>
              <a:t>LTPF.LT NUOLAIDOS</a:t>
            </a:r>
            <a:endParaRPr b="0" lang="lt-LT" sz="6600" spc="-1" strike="noStrike">
              <a:latin typeface="Arial"/>
            </a:endParaRPr>
          </a:p>
        </p:txBody>
      </p:sp>
      <p:sp>
        <p:nvSpPr>
          <p:cNvPr id="47" name="CustomShape 3"/>
          <p:cNvSpPr/>
          <p:nvPr/>
        </p:nvSpPr>
        <p:spPr>
          <a:xfrm>
            <a:off x="4354560" y="5887800"/>
            <a:ext cx="34822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2026m. vasaris</a:t>
            </a:r>
            <a:endParaRPr b="0" lang="lt-L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pic>
        <p:nvPicPr>
          <p:cNvPr id="49" name="Paveikslėlis 2" descr=""/>
          <p:cNvPicPr/>
          <p:nvPr/>
        </p:nvPicPr>
        <p:blipFill>
          <a:blip r:embed="rId2"/>
          <a:stretch/>
        </p:blipFill>
        <p:spPr>
          <a:xfrm>
            <a:off x="345600" y="1874160"/>
            <a:ext cx="4714200" cy="468432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5406120" y="1671840"/>
            <a:ext cx="6001560" cy="228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yra mobili programėlė, kuri suteikia galimybę pasinaudoti įvairiais nuolaidų pasiūlymais. Platforma turi daugiau nei 700 partnerių - tiek  restoranai, parduotuvės, medicinos paslaugos, SPA, grožio procedūros, prekės gyvūnams ir t.t.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NETURITE PERKS.LT PASKYROS? Rašykite el. laišką pirmininkui zkalpokas@gmail.com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51" name="Paveikslėlis 5" descr=""/>
          <p:cNvPicPr/>
          <p:nvPr/>
        </p:nvPicPr>
        <p:blipFill>
          <a:blip r:embed="rId3"/>
          <a:stretch/>
        </p:blipFill>
        <p:spPr>
          <a:xfrm>
            <a:off x="6529320" y="3429000"/>
            <a:ext cx="3818160" cy="3215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53" name="CustomShape 1"/>
          <p:cNvSpPr/>
          <p:nvPr/>
        </p:nvSpPr>
        <p:spPr>
          <a:xfrm>
            <a:off x="9331200" y="2855880"/>
            <a:ext cx="2860200" cy="31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privačios nuolaidos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yra pasiekiamos tik mums, kaip LTPF nariams ir kitiems PERKS turėtojams nematomos. Privačias nuolaidas rasite PERKS programėlėje, Privačios nuolaidos skiltyje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54" name="Paveikslėlis 4" descr="Paveikslėlis, kuriame yra tekstas, ekrano kopija, Interneto svetainė, Internetinė reklama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221400" y="1620720"/>
            <a:ext cx="3695400" cy="4914720"/>
          </a:xfrm>
          <a:prstGeom prst="rect">
            <a:avLst/>
          </a:prstGeom>
          <a:ln>
            <a:noFill/>
          </a:ln>
        </p:spPr>
      </p:pic>
      <p:pic>
        <p:nvPicPr>
          <p:cNvPr id="55" name="Paveikslėlis 7" descr="Paveikslėlis, kuriame yra tekstas, ekrano kopija, Interneto svetainė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4138920" y="2035080"/>
            <a:ext cx="3552480" cy="4086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57" name="CustomShape 1"/>
          <p:cNvSpPr/>
          <p:nvPr/>
        </p:nvSpPr>
        <p:spPr>
          <a:xfrm>
            <a:off x="9331200" y="2855880"/>
            <a:ext cx="2860200" cy="31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privačios nuolaidos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yra pasiekiamos tik mums, kaip LTPF nariams ir kitiems PERKS turėtojams nematomos. Privačias nuolaidas rasite PERKS programėlėje, Privačios nuolaidos skiltyje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58" name="Paveikslėlis 2" descr="Paveikslėlis, kuriame yra tekstas, ekrano kopija, Internetinė reklama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46080" y="1667520"/>
            <a:ext cx="3977640" cy="4267080"/>
          </a:xfrm>
          <a:prstGeom prst="rect">
            <a:avLst/>
          </a:prstGeom>
          <a:ln>
            <a:noFill/>
          </a:ln>
        </p:spPr>
      </p:pic>
      <p:pic>
        <p:nvPicPr>
          <p:cNvPr id="59" name="Paveikslėlis 6" descr="Paveikslėlis, kuriame yra tekstas, ekrano kopija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4267080" y="1761840"/>
            <a:ext cx="4578480" cy="4173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61" name="CustomShape 1"/>
          <p:cNvSpPr/>
          <p:nvPr/>
        </p:nvSpPr>
        <p:spPr>
          <a:xfrm>
            <a:off x="9331200" y="2855880"/>
            <a:ext cx="2860200" cy="31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privačios nuolaidos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yra pasiekiamos tik mums, kaip LTPF nariams ir kitiems PERKS turėtojams nematomos. Privačias nuolaidas rasite PERKS programėlėje, Privačios nuolaidos skiltyje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62" name="Paveikslėlis 4" descr="Paveikslėlis, kuriame yra tekstas, ekrano kopija, Žmogaus veidas, Internetinė reklama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0" y="2128680"/>
            <a:ext cx="4610160" cy="3311640"/>
          </a:xfrm>
          <a:prstGeom prst="rect">
            <a:avLst/>
          </a:prstGeom>
          <a:ln>
            <a:noFill/>
          </a:ln>
        </p:spPr>
      </p:pic>
      <p:pic>
        <p:nvPicPr>
          <p:cNvPr id="63" name="Paveikslėlis 7" descr="Paveikslėlis, kuriame yra tekstas, ekrano kopija, Interneto svetainė, Tinklalapis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4980600" y="1160280"/>
            <a:ext cx="3609720" cy="5248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65" name="CustomShape 1"/>
          <p:cNvSpPr/>
          <p:nvPr/>
        </p:nvSpPr>
        <p:spPr>
          <a:xfrm>
            <a:off x="9331200" y="2855880"/>
            <a:ext cx="2860200" cy="31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privačios nuolaidos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yra pasiekiamos tik mums, kaip LTPF nariams ir kitiems PERKS turėtojams nematomos. Privačias nuolaidas rasite PERKS programėlėje, Privačios nuolaidos skiltyje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66" name="Paveikslėlis 2" descr="Paveikslėlis, kuriame yra tekstas, ekrano kopija, Žmogaus veidas, Internetinė reklama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208440" y="1940760"/>
            <a:ext cx="4234320" cy="3824640"/>
          </a:xfrm>
          <a:prstGeom prst="rect">
            <a:avLst/>
          </a:prstGeom>
          <a:ln>
            <a:noFill/>
          </a:ln>
        </p:spPr>
      </p:pic>
      <p:pic>
        <p:nvPicPr>
          <p:cNvPr id="67" name="Paveikslėlis 6" descr="Paveikslėlis, kuriame yra tekstas, ekrano kopija, Interneto svetainė, Tinklalapis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4754880" y="1651680"/>
            <a:ext cx="3562200" cy="4676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69" name="CustomShape 1"/>
          <p:cNvSpPr/>
          <p:nvPr/>
        </p:nvSpPr>
        <p:spPr>
          <a:xfrm>
            <a:off x="9331200" y="2855880"/>
            <a:ext cx="2860200" cy="31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Perks.lt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privačios nuolaidos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yra pasiekiamos tik mums, kaip LTPF nariams ir kitiems PERKS turėtojams nematomos. Privačias nuolaidas rasite PERKS programėlėje, Privačios nuolaidos skiltyje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70" name="Paveikslėlis 4" descr="Paveikslėlis, kuriame yra tekstas, ekrano kopija, Prekės ženklas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115200" y="1796040"/>
            <a:ext cx="4464000" cy="4475880"/>
          </a:xfrm>
          <a:prstGeom prst="rect">
            <a:avLst/>
          </a:prstGeom>
          <a:ln>
            <a:noFill/>
          </a:ln>
        </p:spPr>
      </p:pic>
      <p:pic>
        <p:nvPicPr>
          <p:cNvPr id="71" name="Paveikslėlis 7" descr="Paveikslėlis, kuriame yra tekstas, ekrano kopija, arklys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4802400" y="2270160"/>
            <a:ext cx="4305240" cy="352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73" name="CustomShape 1"/>
          <p:cNvSpPr/>
          <p:nvPr/>
        </p:nvSpPr>
        <p:spPr>
          <a:xfrm>
            <a:off x="461880" y="1937520"/>
            <a:ext cx="5766480" cy="452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Mūsų profesinės sąjungos nariai gali gauti VIADA VIP kortelę nemokamai ir naudotis papildomomis nuolaidomis: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–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7 centų nuolaidą kiekvienam litrui bet kokios rūšies degalų.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–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30 % nuolaidą automobilio plovimui.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–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30 % nuolaidą gėrimams iš kavos aparato.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–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20 % nuolaidą maistui, visiems dešrainiams ir sumuštiniams,.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Neturi VIADA kortelės? Parašyk laišką </a:t>
            </a:r>
            <a:r>
              <a:rPr b="1" lang="lt-LT" sz="18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2"/>
              </a:rPr>
              <a:t>info@ltpf.lt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 jog esi Nacionalinės Pasieniečių Profesinės sąjungos narys ir tau bus suteikta visa informacija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</p:txBody>
      </p:sp>
      <p:pic>
        <p:nvPicPr>
          <p:cNvPr id="74" name="Picture 2" descr=""/>
          <p:cNvPicPr/>
          <p:nvPr/>
        </p:nvPicPr>
        <p:blipFill>
          <a:blip r:embed="rId3"/>
          <a:stretch/>
        </p:blipFill>
        <p:spPr>
          <a:xfrm>
            <a:off x="7486560" y="1937520"/>
            <a:ext cx="4020120" cy="3792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pic>
        <p:nvPicPr>
          <p:cNvPr id="76" name="Paveikslėlis 3" descr="Paveikslėlis, kuriame yra Žmogaus veidas, akiniai, tekstas, asmuo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15120" y="1593360"/>
            <a:ext cx="5945760" cy="505044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6444000" y="2022840"/>
            <a:ext cx="532548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2400" spc="-1" strike="noStrike">
                <a:solidFill>
                  <a:srgbClr val="000000"/>
                </a:solidFill>
                <a:latin typeface="Aptos"/>
                <a:ea typeface="DejaVu Sans"/>
              </a:rPr>
              <a:t>Fielman nuolaidos kodas - </a:t>
            </a:r>
            <a:r>
              <a:rPr b="1" lang="lt-LT" sz="2400" spc="-1" strike="noStrike">
                <a:solidFill>
                  <a:srgbClr val="000000"/>
                </a:solidFill>
                <a:latin typeface="Aptos"/>
                <a:ea typeface="DejaVu Sans"/>
              </a:rPr>
              <a:t>06260239</a:t>
            </a:r>
            <a:endParaRPr b="0" lang="lt-LT" sz="2400" spc="-1" strike="noStrike">
              <a:latin typeface="Arial"/>
            </a:endParaRPr>
          </a:p>
        </p:txBody>
      </p:sp>
      <p:pic>
        <p:nvPicPr>
          <p:cNvPr id="78" name="Paveikslėlis 6" descr="Paveikslėlis, kuriame yra tekstas, ekrano kopija&#10;&#10;Dirbtinio intelekto sugeneruotas turinys gali būti neteisingas."/>
          <p:cNvPicPr/>
          <p:nvPr/>
        </p:nvPicPr>
        <p:blipFill>
          <a:blip r:embed="rId3"/>
          <a:stretch/>
        </p:blipFill>
        <p:spPr>
          <a:xfrm>
            <a:off x="6006960" y="2976840"/>
            <a:ext cx="6199200" cy="3666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0" y="2013840"/>
            <a:ext cx="2995920" cy="47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Proteinas.lt – DIDMENINĖS KAINOS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Susikurk paskyrą  </a:t>
            </a:r>
            <a:r>
              <a:rPr b="1" lang="lt-LT" sz="20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2"/>
              </a:rPr>
              <a:t>www.proteinas.lt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 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, pranešk mums kokiu el. paštu užsiregistravai į </a:t>
            </a:r>
            <a:r>
              <a:rPr b="1" lang="lt-LT" sz="20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3"/>
              </a:rPr>
              <a:t>pasienis@ltpf.lt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 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ir lauk patvirtinimo – matysi didmenines ir kur kas geresnes kainas maisto papildams!</a:t>
            </a:r>
            <a:endParaRPr b="0" lang="lt-LT" sz="2000" spc="-1" strike="noStrike">
              <a:latin typeface="Arial"/>
            </a:endParaRPr>
          </a:p>
        </p:txBody>
      </p:sp>
      <p:pic>
        <p:nvPicPr>
          <p:cNvPr id="81" name="Paveikslėlis 2" descr="Paveikslėlis, kuriame yra tekstas, sportas, raumuo, ekrano kopija&#10;&#10;Dirbtinio intelekto sugeneruotas turinys gali būti neteisingas."/>
          <p:cNvPicPr/>
          <p:nvPr/>
        </p:nvPicPr>
        <p:blipFill>
          <a:blip r:embed="rId4"/>
          <a:stretch/>
        </p:blipFill>
        <p:spPr>
          <a:xfrm>
            <a:off x="3250080" y="1590840"/>
            <a:ext cx="8778240" cy="4937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590400" y="2204280"/>
            <a:ext cx="3846960" cy="2833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Sportofaze.lt 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Su kodu „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LTPF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“ visoms prekėms elektroninėje parduotuvėje taikoma 10proc. Nuolaida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Nuolaidos kodas galioja iki 2026m. pabaigos!</a:t>
            </a:r>
            <a:endParaRPr b="0" lang="lt-LT" sz="2000" spc="-1" strike="noStrike">
              <a:latin typeface="Arial"/>
            </a:endParaRPr>
          </a:p>
        </p:txBody>
      </p:sp>
      <p:pic>
        <p:nvPicPr>
          <p:cNvPr id="84" name="Paveikslėlis 3" descr="Paveikslėlis, kuriame yra tekstas, Šriftas, logotipas, Grafika&#10;&#10;Dirbtinio intelekto sugeneruotas turinys gali būti neteisingas."/>
          <p:cNvPicPr/>
          <p:nvPr/>
        </p:nvPicPr>
        <p:blipFill>
          <a:blip r:embed="rId2"/>
          <a:stretch/>
        </p:blipFill>
        <p:spPr>
          <a:xfrm>
            <a:off x="5829120" y="1733400"/>
            <a:ext cx="4676040" cy="4676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590400" y="2204280"/>
            <a:ext cx="3846960" cy="283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Bullpower.lt 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Su kodu „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LTPF20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“ visoms prekėms elektroninėje parduotuvėje taikoma 20proc. nuolaida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Nuolaidos kodas galioja iki 2026m. pabaigos!</a:t>
            </a:r>
            <a:endParaRPr b="0" lang="lt-LT" sz="2000" spc="-1" strike="noStrike">
              <a:latin typeface="Arial"/>
            </a:endParaRPr>
          </a:p>
        </p:txBody>
      </p:sp>
      <p:pic>
        <p:nvPicPr>
          <p:cNvPr id="87" name="Picture 2" descr="Bullpower logo"/>
          <p:cNvPicPr/>
          <p:nvPr/>
        </p:nvPicPr>
        <p:blipFill>
          <a:blip r:embed="rId2"/>
          <a:stretch/>
        </p:blipFill>
        <p:spPr>
          <a:xfrm>
            <a:off x="4438440" y="1680480"/>
            <a:ext cx="2694240" cy="833400"/>
          </a:xfrm>
          <a:prstGeom prst="rect">
            <a:avLst/>
          </a:prstGeom>
          <a:ln>
            <a:noFill/>
          </a:ln>
        </p:spPr>
      </p:pic>
      <p:pic>
        <p:nvPicPr>
          <p:cNvPr id="88" name="Picture 6" descr="bullpower.lt maisto papildų parduotuve Klaipėdoje"/>
          <p:cNvPicPr/>
          <p:nvPr/>
        </p:nvPicPr>
        <p:blipFill>
          <a:blip r:embed="rId3"/>
          <a:stretch/>
        </p:blipFill>
        <p:spPr>
          <a:xfrm>
            <a:off x="5305680" y="2793960"/>
            <a:ext cx="4895640" cy="3534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523800" y="1785240"/>
            <a:ext cx="3846960" cy="496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Sporto klubai EOLA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Plungėje ir Tauragėje esantys 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EOLA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 sporto klubai siūlo 20proc. Nuolaidą profesinės sąjungos nariams.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Norint pasinaudoti nuolaida, reikia:</a:t>
            </a:r>
            <a:endParaRPr b="0" lang="lt-LT" sz="20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Susikurti EOLA paskyrą </a:t>
            </a:r>
            <a:r>
              <a:rPr b="0" lang="lt-LT" sz="20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2"/>
              </a:rPr>
              <a:t>www.eola.lt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 svetainėje.</a:t>
            </a:r>
            <a:endParaRPr b="0" lang="lt-LT" sz="20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Parašyti </a:t>
            </a:r>
            <a:r>
              <a:rPr b="0" lang="lt-LT" sz="20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3"/>
              </a:rPr>
              <a:t>pasienis@ltpf.lt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 savo sukurtos paskyros el. pašto adresą</a:t>
            </a:r>
            <a:endParaRPr b="0" lang="lt-LT" sz="2000" spc="-1" strike="noStrike">
              <a:latin typeface="Arial"/>
            </a:endParaRPr>
          </a:p>
        </p:txBody>
      </p:sp>
      <p:pic>
        <p:nvPicPr>
          <p:cNvPr id="91" name="Picture 2" descr="No photo description available."/>
          <p:cNvPicPr/>
          <p:nvPr/>
        </p:nvPicPr>
        <p:blipFill>
          <a:blip r:embed="rId4"/>
          <a:stretch/>
        </p:blipFill>
        <p:spPr>
          <a:xfrm>
            <a:off x="4295160" y="1650240"/>
            <a:ext cx="2390760" cy="2390760"/>
          </a:xfrm>
          <a:prstGeom prst="rect">
            <a:avLst/>
          </a:prstGeom>
          <a:ln>
            <a:noFill/>
          </a:ln>
        </p:spPr>
      </p:pic>
      <p:pic>
        <p:nvPicPr>
          <p:cNvPr id="92" name="Picture 4" descr="No photo description available."/>
          <p:cNvPicPr/>
          <p:nvPr/>
        </p:nvPicPr>
        <p:blipFill>
          <a:blip r:embed="rId5"/>
          <a:stretch/>
        </p:blipFill>
        <p:spPr>
          <a:xfrm>
            <a:off x="7085880" y="1994760"/>
            <a:ext cx="4924440" cy="4653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94" name="CustomShape 1"/>
          <p:cNvSpPr/>
          <p:nvPr/>
        </p:nvSpPr>
        <p:spPr>
          <a:xfrm>
            <a:off x="2090880" y="1687680"/>
            <a:ext cx="800964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lt-LT" sz="2400" spc="-1" strike="noStrike">
                <a:solidFill>
                  <a:srgbClr val="000000"/>
                </a:solidFill>
                <a:latin typeface="Aptos"/>
                <a:ea typeface="DejaVu Sans"/>
              </a:rPr>
              <a:t>Nacionalinė pasienio pareigūnų profesinė sąjunga</a:t>
            </a:r>
            <a:endParaRPr b="0" lang="lt-LT" sz="2400" spc="-1" strike="noStrike"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2538000" y="2524680"/>
            <a:ext cx="7115400" cy="310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lt-LT" sz="6600" spc="-1" strike="noStrike">
                <a:solidFill>
                  <a:srgbClr val="000000"/>
                </a:solidFill>
                <a:latin typeface="Aptos"/>
                <a:ea typeface="DejaVu Sans"/>
              </a:rPr>
              <a:t>PROFESINĖS SĄJUNGOS NUOLAIDOS</a:t>
            </a:r>
            <a:endParaRPr b="0" lang="lt-LT" sz="6600" spc="-1" strike="noStrike"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4354560" y="5887800"/>
            <a:ext cx="348228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2026m. vasaris</a:t>
            </a:r>
            <a:endParaRPr b="0" lang="lt-L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pic>
        <p:nvPicPr>
          <p:cNvPr id="98" name="Paveikslėlis 2" descr=""/>
          <p:cNvPicPr/>
          <p:nvPr/>
        </p:nvPicPr>
        <p:blipFill>
          <a:blip r:embed="rId2"/>
          <a:stretch/>
        </p:blipFill>
        <p:spPr>
          <a:xfrm>
            <a:off x="189720" y="1638720"/>
            <a:ext cx="6811920" cy="4910760"/>
          </a:xfrm>
          <a:prstGeom prst="rect">
            <a:avLst/>
          </a:prstGeom>
          <a:ln>
            <a:noFill/>
          </a:ln>
        </p:spPr>
      </p:pic>
      <p:pic>
        <p:nvPicPr>
          <p:cNvPr id="99" name="Picture 2" descr=""/>
          <p:cNvPicPr/>
          <p:nvPr/>
        </p:nvPicPr>
        <p:blipFill>
          <a:blip r:embed="rId3"/>
          <a:stretch/>
        </p:blipFill>
        <p:spPr>
          <a:xfrm>
            <a:off x="7811280" y="1638720"/>
            <a:ext cx="3571200" cy="2856960"/>
          </a:xfrm>
          <a:prstGeom prst="rect">
            <a:avLst/>
          </a:prstGeom>
          <a:ln>
            <a:noFill/>
          </a:ln>
        </p:spPr>
      </p:pic>
      <p:sp>
        <p:nvSpPr>
          <p:cNvPr id="100" name="CustomShape 1"/>
          <p:cNvSpPr/>
          <p:nvPr/>
        </p:nvSpPr>
        <p:spPr>
          <a:xfrm>
            <a:off x="7840440" y="4680720"/>
            <a:ext cx="353916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Nacionalinės pasienio pareigūnų profesinės sąjungos nariams taikoma </a:t>
            </a:r>
            <a:r>
              <a:rPr b="1" lang="lt-LT" sz="1800" spc="-1" strike="noStrike" u="sng">
                <a:solidFill>
                  <a:srgbClr val="000000"/>
                </a:solidFill>
                <a:uFillTx/>
                <a:latin typeface="Aptos"/>
                <a:ea typeface="DejaVu Sans"/>
              </a:rPr>
              <a:t>10% nuolaida.</a:t>
            </a:r>
            <a:endParaRPr b="0" lang="lt-L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02" name="CustomShape 1"/>
          <p:cNvSpPr/>
          <p:nvPr/>
        </p:nvSpPr>
        <p:spPr>
          <a:xfrm>
            <a:off x="2227320" y="4680720"/>
            <a:ext cx="9152280" cy="14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Nacionalinės pasienio pareigūnų profesinės sąjungos nariams taikoma </a:t>
            </a:r>
            <a:r>
              <a:rPr b="1" lang="lt-LT" sz="1800" spc="-1" strike="noStrike" u="sng">
                <a:solidFill>
                  <a:srgbClr val="000000"/>
                </a:solidFill>
                <a:uFillTx/>
                <a:latin typeface="Aptos"/>
                <a:ea typeface="DejaVu Sans"/>
              </a:rPr>
              <a:t>15% nuolaida remonto darbams servise ERVAUTA.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P. Vileišio g. 18, Vilnius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</p:txBody>
      </p:sp>
      <p:pic>
        <p:nvPicPr>
          <p:cNvPr id="103" name="Picture 2" descr="No photo description available."/>
          <p:cNvPicPr/>
          <p:nvPr/>
        </p:nvPicPr>
        <p:blipFill>
          <a:blip r:embed="rId2"/>
          <a:stretch/>
        </p:blipFill>
        <p:spPr>
          <a:xfrm>
            <a:off x="1941840" y="1379880"/>
            <a:ext cx="8307360" cy="3074760"/>
          </a:xfrm>
          <a:prstGeom prst="rect">
            <a:avLst/>
          </a:prstGeom>
          <a:ln>
            <a:noFill/>
          </a:ln>
        </p:spPr>
      </p:pic>
      <p:pic>
        <p:nvPicPr>
          <p:cNvPr id="104" name="Picture 4" descr="No photo description available."/>
          <p:cNvPicPr/>
          <p:nvPr/>
        </p:nvPicPr>
        <p:blipFill>
          <a:blip r:embed="rId3"/>
          <a:stretch/>
        </p:blipFill>
        <p:spPr>
          <a:xfrm>
            <a:off x="3146760" y="2130480"/>
            <a:ext cx="1624320" cy="1624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0"/>
            <a:ext cx="12191400" cy="6855840"/>
          </a:xfrm>
          <a:prstGeom prst="rect">
            <a:avLst/>
          </a:prstGeom>
          <a:ln>
            <a:noFill/>
          </a:ln>
        </p:spPr>
      </p:pic>
      <p:pic>
        <p:nvPicPr>
          <p:cNvPr id="106" name="Picture 2" descr="5G Bitė | Terasos - Terasustatyba.lt"/>
          <p:cNvPicPr/>
          <p:nvPr/>
        </p:nvPicPr>
        <p:blipFill>
          <a:blip r:embed="rId2"/>
          <a:stretch/>
        </p:blipFill>
        <p:spPr>
          <a:xfrm>
            <a:off x="5078880" y="1667160"/>
            <a:ext cx="2282040" cy="1085040"/>
          </a:xfrm>
          <a:prstGeom prst="rect">
            <a:avLst/>
          </a:prstGeom>
          <a:ln>
            <a:noFill/>
          </a:ln>
        </p:spPr>
      </p:pic>
      <p:sp>
        <p:nvSpPr>
          <p:cNvPr id="107" name="CustomShape 1"/>
          <p:cNvSpPr/>
          <p:nvPr/>
        </p:nvSpPr>
        <p:spPr>
          <a:xfrm>
            <a:off x="181080" y="2887560"/>
            <a:ext cx="4978800" cy="352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br/>
            <a:r>
              <a:rPr b="1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5G neribotas - 6,35 eurų/mėn (telefonui)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Nemokami skambučiai ir SMS Lietuvoje.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Neribotas internetas Lietuvoje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20 GB interneto ES šalyse.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Nemokami skambučiai ir SMS ES šalyse.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5G Lengviau 20 - 4,84 eurų/mėn (telefonui)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Nemokami skambučiai ir SMS Lietuvoje.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20 GB interneto Lietuvoje.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20 GB interneto keliaujant ES šalyse.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5G Neribotas namų internetas - 9,08 eurų/mėn</a:t>
            </a:r>
            <a:endParaRPr b="0" lang="lt-L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600" spc="-1" strike="noStrike">
                <a:solidFill>
                  <a:srgbClr val="000000"/>
                </a:solidFill>
                <a:latin typeface="Aptos"/>
                <a:ea typeface="DejaVu Sans"/>
              </a:rPr>
              <a:t>5G Neribotas namų internetas (&lt; 300Mb/s) - 7,26 eurų/mėn</a:t>
            </a:r>
            <a:endParaRPr b="0" lang="lt-LT" sz="16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6525360" y="3481920"/>
            <a:ext cx="497880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BITĖS ryšio klausimais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Tel. +370 642 54444</a:t>
            </a:r>
            <a:endParaRPr b="0" lang="lt-L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El. p. – abonentai@ltpf.lt </a:t>
            </a:r>
            <a:endParaRPr b="0" lang="lt-L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pic>
        <p:nvPicPr>
          <p:cNvPr id="110" name="Paveikslėlis 5" descr=""/>
          <p:cNvPicPr/>
          <p:nvPr/>
        </p:nvPicPr>
        <p:blipFill>
          <a:blip r:embed="rId2"/>
          <a:stretch/>
        </p:blipFill>
        <p:spPr>
          <a:xfrm>
            <a:off x="3304440" y="1530720"/>
            <a:ext cx="5300640" cy="1550160"/>
          </a:xfrm>
          <a:prstGeom prst="rect">
            <a:avLst/>
          </a:prstGeom>
          <a:ln>
            <a:noFill/>
          </a:ln>
        </p:spPr>
      </p:pic>
      <p:sp>
        <p:nvSpPr>
          <p:cNvPr id="111" name="CustomShape 1"/>
          <p:cNvSpPr/>
          <p:nvPr/>
        </p:nvSpPr>
        <p:spPr>
          <a:xfrm>
            <a:off x="3626280" y="3191400"/>
            <a:ext cx="497880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TELIA 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5G 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Neriboto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 interneto planas su neribotais skambučiais ir SMS žinutėmis už 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12,59EUR/MĖN</a:t>
            </a: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.</a:t>
            </a:r>
            <a:endParaRPr b="0" lang="lt-LT" sz="2000" spc="-1" strike="noStrike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3465360" y="4928400"/>
            <a:ext cx="4978800" cy="130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Norint gauti telefono operatoriaus planą, reikia kreiptis į profesinės sąjungos finansininką Egidijų – 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nppps.finansai@gmail.com </a:t>
            </a:r>
            <a:endParaRPr b="0" lang="lt-L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14" name="CustomShape 1"/>
          <p:cNvSpPr/>
          <p:nvPr/>
        </p:nvSpPr>
        <p:spPr>
          <a:xfrm>
            <a:off x="3474360" y="5416560"/>
            <a:ext cx="4978800" cy="130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Norint gauti telefono operatoriaus planą, reikia kreiptis į profesinės sąjungos finansininką Egidijų – </a:t>
            </a:r>
            <a:r>
              <a:rPr b="1" lang="lt-LT" sz="2000" spc="-1" strike="noStrike">
                <a:solidFill>
                  <a:srgbClr val="000000"/>
                </a:solidFill>
                <a:latin typeface="Aptos"/>
                <a:ea typeface="DejaVu Sans"/>
              </a:rPr>
              <a:t>nppps.finansai@gmail.com </a:t>
            </a:r>
            <a:endParaRPr b="0" lang="lt-LT" sz="2000" spc="-1" strike="noStrike">
              <a:latin typeface="Arial"/>
            </a:endParaRPr>
          </a:p>
        </p:txBody>
      </p:sp>
      <p:pic>
        <p:nvPicPr>
          <p:cNvPr id="115" name="Paveikslėlis 2" descr=""/>
          <p:cNvPicPr/>
          <p:nvPr/>
        </p:nvPicPr>
        <p:blipFill>
          <a:blip r:embed="rId2"/>
          <a:stretch/>
        </p:blipFill>
        <p:spPr>
          <a:xfrm>
            <a:off x="2578320" y="1544040"/>
            <a:ext cx="7034760" cy="1428840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218520" y="3139920"/>
            <a:ext cx="497880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TELE2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5G viskas neribotai telefono planas (+20GB ES šalyse) –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6,53 EUR/MĖN</a:t>
            </a:r>
            <a:endParaRPr b="0" lang="lt-LT" sz="1800" spc="-1" strike="noStrike">
              <a:latin typeface="Arial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6095880" y="3142080"/>
            <a:ext cx="4978800" cy="22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TELE2 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NAMŲ INTERNETAS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4G Laisvas internetas 30 GB: 4,24 €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4G Laisvas internetas 50 GB: 5,45 €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4G Laisvas internetas 100 GB: 6,90 €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4G Laisvas internetas Neriboti: 10,89 €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5G Laisvas internetas Neriboti: 14,40 €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19" name="CustomShape 1"/>
          <p:cNvSpPr/>
          <p:nvPr/>
        </p:nvSpPr>
        <p:spPr>
          <a:xfrm>
            <a:off x="110160" y="2760120"/>
            <a:ext cx="4978800" cy="447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ff0000"/>
                </a:solidFill>
                <a:latin typeface="Aptos"/>
                <a:ea typeface="DejaVu Sans"/>
              </a:rPr>
              <a:t>Comfort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 narystė apima: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Neribotą 24/7 lankymą 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16 „Lemon Gym“ klubų</a:t>
            </a:r>
            <a:br/>
            <a:r>
              <a:rPr b="0" i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(išskyrus: Žalgirio areną, Vilniaus Akropolio ir Asanavičiūtės klubus)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Lankymąsi: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Treniruoklių salėje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Pirčių erdvėje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12 mėn. sutartį su fiksuota mėnesine kaina – 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tik 13,49 Eur/mėn.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50 % nuolaidą grupinėms treniruotėms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Prieigą prie saunų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Nemokamą automobilio parkavimą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Galimybę perrašyti sutartį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 artimojo pakvietimą per mėnesį</a:t>
            </a:r>
            <a:endParaRPr b="0" lang="lt-LT" sz="1800" spc="-1" strike="noStrike"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6708240" y="1652040"/>
            <a:ext cx="4978800" cy="5027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ff0000"/>
                </a:solidFill>
                <a:latin typeface="Aptos"/>
                <a:ea typeface="DejaVu Sans"/>
              </a:rPr>
              <a:t>Premium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 narystė apima: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Neribotą 24/7 lankymą net 17 „Lemon Gym“ klubų (išskyrus Žalgirio areną)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Lankymąsi visose klubo erdvėse: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• Treniruoklių salėje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• Grupinėse treniruotėse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• Pirčių erdvėje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• Lemon Gold zonoje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12 mėn. sutartį su fiksuota mėnesine kaina – 19,99 Eur/mėn.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4 savaites nemokamų narystės atostogų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45 % nuolaidą Yanga vandeniui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40 % nuolaidą Recovery Pack paslaugoms (Roll Shaper, masažinė kėdė, raudonosios šviesos terapija)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Nemokamą automobilio parkavimą.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 artimųjų pakvietimus kiekvieną mėnesį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Prieigą prie saunos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121" name="Picture 2" descr="Lemon Gym Lithuania – „Google Play“ programos"/>
          <p:cNvPicPr/>
          <p:nvPr/>
        </p:nvPicPr>
        <p:blipFill>
          <a:blip r:embed="rId2"/>
          <a:stretch/>
        </p:blipFill>
        <p:spPr>
          <a:xfrm>
            <a:off x="3678120" y="244440"/>
            <a:ext cx="2581200" cy="2581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23" name="CustomShape 1"/>
          <p:cNvSpPr/>
          <p:nvPr/>
        </p:nvSpPr>
        <p:spPr>
          <a:xfrm>
            <a:off x="567720" y="5104800"/>
            <a:ext cx="4915440" cy="178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Jeigu norite pasinaudoti ši</a:t>
            </a: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ais</a:t>
            </a: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 pasiūlymu - </a:t>
            </a:r>
            <a:r>
              <a:rPr b="1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pasikreipkite į </a:t>
            </a:r>
            <a:r>
              <a:rPr b="1" lang="en-US" sz="18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2"/>
              </a:rPr>
              <a:t>pardavimai@lemongym.lt</a:t>
            </a:r>
            <a:r>
              <a:rPr b="1" lang="en-US" sz="1800" spc="-1" strike="noStrike">
                <a:solidFill>
                  <a:srgbClr val="000000"/>
                </a:solidFill>
                <a:latin typeface="Aptos"/>
                <a:ea typeface="DejaVu Sans"/>
              </a:rPr>
              <a:t> iš savo darbinio el . pašto adreso :)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/>
            <a:endParaRPr b="0" lang="lt-LT" sz="1800" spc="-1" strike="noStrike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6708240" y="1652040"/>
            <a:ext cx="4978800" cy="53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ff0000"/>
                </a:solidFill>
                <a:latin typeface="Aptos"/>
                <a:ea typeface="DejaVu Sans"/>
              </a:rPr>
              <a:t>Premium Plus 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narystė apima: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Neribotą 24/7 lankymą visuose „Lemon Gym“ klubuose be išimčių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Lankymąsi visose klubo erdvėse: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Treniruoklių salėje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Grupinėse treniruotėse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Pirčių erdvėje</a:t>
            </a:r>
            <a:br/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 • Lemon GOLD zonoje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12 mėn. sutartį su fiksuota mėnesine kaina – 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21,49 Eur/mėn.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4 savaites nemokamų narystės atostogų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Prieigą prie saunų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12 mėnesių Yanga vandens – nemokamai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12 mėnesių Recovery Pack paslaugų – nemokamai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Nemokamą automobilio parkavimą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 artimųjų pakvietimus kiekvieną mėnesį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125" name="Picture 2" descr="Lemon Gym“ statys didžiausią savo sporto klubą Vilniuje: investuos daugiau  kaip 600 tūkst. eurų - Delfi verslas"/>
          <p:cNvPicPr/>
          <p:nvPr/>
        </p:nvPicPr>
        <p:blipFill>
          <a:blip r:embed="rId3"/>
          <a:stretch/>
        </p:blipFill>
        <p:spPr>
          <a:xfrm>
            <a:off x="567720" y="1576440"/>
            <a:ext cx="5142960" cy="3428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27" name="CustomShape 1"/>
          <p:cNvSpPr/>
          <p:nvPr/>
        </p:nvSpPr>
        <p:spPr>
          <a:xfrm>
            <a:off x="0" y="1691280"/>
            <a:ext cx="1219140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lt-LT" sz="4800" spc="-1" strike="noStrike">
                <a:solidFill>
                  <a:srgbClr val="000000"/>
                </a:solidFill>
                <a:latin typeface="Aptos"/>
                <a:ea typeface="DejaVu Sans"/>
              </a:rPr>
              <a:t>Nacionalinė kolektyvinė sutartis</a:t>
            </a:r>
            <a:endParaRPr b="0" lang="lt-LT" sz="48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304920" y="2919600"/>
            <a:ext cx="5259240" cy="283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2 papildomos atostogų dienos saviugdai arba savanorystei;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iki 10 dienų mokymosi atostogų, apmokamų 100 proc. vidutiniu darbuotojo darbo užmokesčiu, iki 20 dienų per metus – apmokama 50 proc. vidutiniu darbo užmokesčiu;</a:t>
            </a:r>
            <a:endParaRPr b="0" lang="lt-LT" sz="1800" spc="-1" strike="noStrike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iki 5 dienų sveikatai gerinti.</a:t>
            </a: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lt-L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Taikoma tik profesinių sąjungų nariams</a:t>
            </a:r>
            <a:endParaRPr b="0" lang="lt-LT" sz="1800" spc="-1" strike="noStrike">
              <a:latin typeface="Arial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2"/>
          <a:stretch/>
        </p:blipFill>
        <p:spPr>
          <a:xfrm>
            <a:off x="5619960" y="2706840"/>
            <a:ext cx="6266520" cy="3759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aveikslėlis 12" descr="Paveikslėlis, kuriame yra tekstas, ekrano kopija, logotipas, grafinis dizainas&#10;&#10;Dirbtinio intelekto sugeneruotas turinys gali būti neteisingas."/>
          <p:cNvPicPr/>
          <p:nvPr/>
        </p:nvPicPr>
        <p:blipFill>
          <a:blip r:embed="rId1"/>
          <a:srcRect l="0" t="0" r="0" b="17"/>
          <a:stretch/>
        </p:blipFill>
        <p:spPr>
          <a:xfrm>
            <a:off x="0" y="1440"/>
            <a:ext cx="12191400" cy="6855840"/>
          </a:xfrm>
          <a:prstGeom prst="rect">
            <a:avLst/>
          </a:prstGeom>
          <a:ln>
            <a:noFill/>
          </a:ln>
        </p:spPr>
      </p:pic>
      <p:sp>
        <p:nvSpPr>
          <p:cNvPr id="131" name="CustomShape 1"/>
          <p:cNvSpPr/>
          <p:nvPr/>
        </p:nvSpPr>
        <p:spPr>
          <a:xfrm>
            <a:off x="0" y="1691280"/>
            <a:ext cx="12191400" cy="155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lt-LT" sz="4800" spc="-1" strike="noStrike">
                <a:solidFill>
                  <a:srgbClr val="000000"/>
                </a:solidFill>
                <a:latin typeface="Aptos"/>
                <a:ea typeface="DejaVu Sans"/>
              </a:rPr>
              <a:t>Žinai kur būtų naudinga turėti nuolaidą?</a:t>
            </a:r>
            <a:endParaRPr b="0" lang="lt-LT" sz="48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363600" y="2656800"/>
            <a:ext cx="11463840" cy="95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Jei turite idėjų, kur mūsų profesinė sąjunga galėtų kreiptis dėl nuolaidų, informuokite mus el. paštu </a:t>
            </a:r>
            <a:r>
              <a:rPr b="1" lang="lt-LT" sz="1800" spc="-1" strike="noStrike" u="sng">
                <a:solidFill>
                  <a:srgbClr val="467886"/>
                </a:solidFill>
                <a:uFillTx/>
                <a:latin typeface="Aptos"/>
                <a:ea typeface="DejaVu Sans"/>
                <a:hlinkClick r:id="rId2"/>
              </a:rPr>
              <a:t>pasienis@ltpf.lt</a:t>
            </a:r>
            <a:r>
              <a:rPr b="1" lang="lt-LT" sz="1800" spc="-1" strike="noStrike">
                <a:solidFill>
                  <a:srgbClr val="000000"/>
                </a:solidFill>
                <a:latin typeface="Aptos"/>
                <a:ea typeface="DejaVu Sans"/>
              </a:rPr>
              <a:t> ir kreipsimės į jūsų norimą įmonę bandydami gauti papildomas nuolaidas mūsų profesinės sąjungos nariams</a:t>
            </a:r>
            <a:endParaRPr b="0" lang="lt-L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Application>LibreOffice/6.4.5.2$Windows_X86_64 LibreOffice_project/a726b36747cf2001e06b58ad5db1aa3a9a1872d6</Application>
  <Words>1066</Words>
  <Paragraphs>111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2025-11-26T14:04:13Z</dcterms:created>
  <dc:creator>Ridas Vanagas</dc:creator>
  <dc:description/>
  <dc:language>lt-LT</dc:language>
  <cp:lastModifiedBy/>
  <dcterms:modified xsi:type="dcterms:W3CDTF">2026-03-02T12:23:22Z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Plačiaekranė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23</vt:i4>
  </property>
</Properties>
</file>